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1" d="100"/>
          <a:sy n="71" d="100"/>
        </p:scale>
        <p:origin x="115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 sz="1200" b="0" i="0" u="none" strike="noStrike" cap="non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1200" b="0" i="0" u="none" strike="noStrike" cap="none"/>
          </a:p>
          <a:p>
            <a:pPr marL="0" marR="0" lvl="1" indent="0" algn="l" rtl="0">
              <a:spcBef>
                <a:spcPts val="0"/>
              </a:spcBef>
            </a:pPr>
            <a:endParaRPr/>
          </a:p>
          <a:p>
            <a:pPr marL="0" marR="0" lvl="2" indent="0" algn="l" rtl="0">
              <a:spcBef>
                <a:spcPts val="0"/>
              </a:spcBef>
            </a:pPr>
            <a:endParaRPr/>
          </a:p>
          <a:p>
            <a:pPr marL="0" marR="0" lvl="3" indent="0" algn="l" rtl="0">
              <a:spcBef>
                <a:spcPts val="0"/>
              </a:spcBef>
            </a:pPr>
            <a:endParaRPr/>
          </a:p>
          <a:p>
            <a:pPr marL="0" marR="0" lvl="4" indent="0" algn="l" rtl="0">
              <a:spcBef>
                <a:spcPts val="0"/>
              </a:spcBef>
            </a:pPr>
            <a:endParaRPr/>
          </a:p>
          <a:p>
            <a:pPr marL="0" marR="0" lvl="5" indent="0" algn="l" rtl="0">
              <a:spcBef>
                <a:spcPts val="0"/>
              </a:spcBef>
            </a:pPr>
            <a:endParaRPr/>
          </a:p>
          <a:p>
            <a:pPr marL="0" marR="0" lvl="6" indent="0" algn="l" rtl="0">
              <a:spcBef>
                <a:spcPts val="0"/>
              </a:spcBef>
            </a:pPr>
            <a:endParaRPr/>
          </a:p>
          <a:p>
            <a:pPr marL="0" marR="0" lvl="7" indent="0" algn="l" rtl="0">
              <a:spcBef>
                <a:spcPts val="0"/>
              </a:spcBef>
            </a:pPr>
            <a:endParaRPr/>
          </a:p>
          <a:p>
            <a:pPr marL="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345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110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3919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955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119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6980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3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28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800" b="0" i="0" u="none" strike="noStrike" cap="none"/>
              <a:t>Print designers took over Show CSS for 960 grid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935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334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24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1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266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113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15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037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28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54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880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914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319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0520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6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089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893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486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716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895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506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4491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391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874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6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0" i="0" u="none" strike="noStrike" cap="none"/>
              <a:t>Browser constraints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16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800" b="0" i="0" u="none" strike="noStrike" cap="none"/>
              <a:t>Print designers took over Show CSS for 960 grid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77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888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440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0" i="0" u="none" strike="noStrike" cap="none"/>
              <a:t>CRT monitors, lcd, tablets smart phones, readers, feature phones, Giant screens, and each with the potential of multiple browsers on each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925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3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671445" y="1941156"/>
            <a:ext cx="7757354" cy="1201560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0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2288273" y="3282654"/>
            <a:ext cx="4581518" cy="384555"/>
          </a:xfrm>
          <a:prstGeom prst="roundRect">
            <a:avLst>
              <a:gd name="adj" fmla="val 50000"/>
            </a:avLst>
          </a:prstGeom>
          <a:solidFill>
            <a:srgbClr val="ADB6C7"/>
          </a:solidFill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204240" y="-12700"/>
            <a:ext cx="2606010" cy="1429002"/>
            <a:chOff x="3204240" y="276224"/>
            <a:chExt cx="2606010" cy="1429002"/>
          </a:xfrm>
        </p:grpSpPr>
        <p:sp>
          <p:nvSpPr>
            <p:cNvPr id="33" name="椭圆 32"/>
            <p:cNvSpPr/>
            <p:nvPr/>
          </p:nvSpPr>
          <p:spPr>
            <a:xfrm>
              <a:off x="3204240" y="1053778"/>
              <a:ext cx="651448" cy="651448"/>
            </a:xfrm>
            <a:prstGeom prst="ellipse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204240" y="276224"/>
              <a:ext cx="651448" cy="1103278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855761" y="1053778"/>
              <a:ext cx="651448" cy="651448"/>
            </a:xfrm>
            <a:prstGeom prst="ellipse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855761" y="276224"/>
              <a:ext cx="651448" cy="1103278"/>
            </a:xfrm>
            <a:prstGeom prst="rect">
              <a:avLst/>
            </a:prstGeom>
            <a:solidFill>
              <a:srgbClr val="097FC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4507281" y="1053778"/>
              <a:ext cx="651448" cy="651448"/>
            </a:xfrm>
            <a:prstGeom prst="ellipse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07281" y="276224"/>
              <a:ext cx="651448" cy="1103277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158802" y="1053778"/>
              <a:ext cx="651448" cy="651448"/>
            </a:xfrm>
            <a:prstGeom prst="ellipse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158802" y="276224"/>
              <a:ext cx="651448" cy="1103278"/>
            </a:xfrm>
            <a:prstGeom prst="rect">
              <a:avLst/>
            </a:prstGeom>
            <a:solidFill>
              <a:srgbClr val="1A1D1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6677025"/>
            <a:ext cx="9144000" cy="193675"/>
            <a:chOff x="0" y="6741384"/>
            <a:chExt cx="12180336" cy="144000"/>
          </a:xfrm>
        </p:grpSpPr>
        <p:sp>
          <p:nvSpPr>
            <p:cNvPr id="49" name="矩形 48"/>
            <p:cNvSpPr/>
            <p:nvPr userDrawn="1"/>
          </p:nvSpPr>
          <p:spPr>
            <a:xfrm>
              <a:off x="0" y="6741384"/>
              <a:ext cx="3060000" cy="144000"/>
            </a:xfrm>
            <a:prstGeom prst="rect">
              <a:avLst/>
            </a:prstGeom>
            <a:solidFill>
              <a:srgbClr val="ADB6C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 userDrawn="1"/>
          </p:nvSpPr>
          <p:spPr>
            <a:xfrm>
              <a:off x="3048112" y="6741384"/>
              <a:ext cx="3036000" cy="144000"/>
            </a:xfrm>
            <a:prstGeom prst="rect">
              <a:avLst/>
            </a:prstGeom>
            <a:solidFill>
              <a:srgbClr val="087A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 userDrawn="1"/>
          </p:nvSpPr>
          <p:spPr>
            <a:xfrm>
              <a:off x="6072224" y="6741384"/>
              <a:ext cx="3060000" cy="144000"/>
            </a:xfrm>
            <a:prstGeom prst="rect">
              <a:avLst/>
            </a:prstGeom>
            <a:solidFill>
              <a:srgbClr val="CBD1D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 userDrawn="1"/>
          </p:nvSpPr>
          <p:spPr>
            <a:xfrm>
              <a:off x="9120336" y="6741384"/>
              <a:ext cx="3060000" cy="144000"/>
            </a:xfrm>
            <a:prstGeom prst="rect">
              <a:avLst/>
            </a:prstGeom>
            <a:solidFill>
              <a:srgbClr val="2A323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41738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4294967295" pos="4967">
          <p15:clr>
            <a:srgbClr val="FBAE40"/>
          </p15:clr>
        </p15:guide>
        <p15:guide id="4294967295" orient="horz" pos="2160">
          <p15:clr>
            <a:srgbClr val="FBAE40"/>
          </p15:clr>
        </p15:guide>
        <p15:guide id="4294967295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1016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723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3F3F3F"/>
              </a:buClr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3F3F3F"/>
              </a:buClr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3F3F3F"/>
              </a:buClr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014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defRPr sz="1600" b="0"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65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2108201"/>
            <a:ext cx="5995988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3400425"/>
            <a:ext cx="3067663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854629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2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1244602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7598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2200274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2200274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6299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7395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86585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533402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30"/>
            <a:ext cx="462915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2133602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4483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3345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9144000" cy="6870700"/>
            <a:chOff x="0" y="0"/>
            <a:chExt cx="9144000" cy="6870700"/>
          </a:xfrm>
        </p:grpSpPr>
        <p:sp>
          <p:nvSpPr>
            <p:cNvPr id="8" name="矩形 7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 userDrawn="1"/>
          </p:nvGrpSpPr>
          <p:grpSpPr>
            <a:xfrm>
              <a:off x="0" y="6677025"/>
              <a:ext cx="9144000" cy="193675"/>
              <a:chOff x="0" y="6741384"/>
              <a:chExt cx="12180336" cy="144000"/>
            </a:xfrm>
          </p:grpSpPr>
          <p:sp>
            <p:nvSpPr>
              <p:cNvPr id="11" name="矩形 10"/>
              <p:cNvSpPr/>
              <p:nvPr userDrawn="1"/>
            </p:nvSpPr>
            <p:spPr>
              <a:xfrm>
                <a:off x="0" y="6741384"/>
                <a:ext cx="3060000" cy="144000"/>
              </a:xfrm>
              <a:prstGeom prst="rect">
                <a:avLst/>
              </a:prstGeom>
              <a:solidFill>
                <a:srgbClr val="ADB6C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矩形 11"/>
              <p:cNvSpPr/>
              <p:nvPr userDrawn="1"/>
            </p:nvSpPr>
            <p:spPr>
              <a:xfrm>
                <a:off x="3048112" y="6741384"/>
                <a:ext cx="3036000" cy="144000"/>
              </a:xfrm>
              <a:prstGeom prst="rect">
                <a:avLst/>
              </a:prstGeom>
              <a:solidFill>
                <a:srgbClr val="087A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矩形 12"/>
              <p:cNvSpPr/>
              <p:nvPr userDrawn="1"/>
            </p:nvSpPr>
            <p:spPr>
              <a:xfrm>
                <a:off x="6072224" y="6741384"/>
                <a:ext cx="3060000" cy="144000"/>
              </a:xfrm>
              <a:prstGeom prst="rect">
                <a:avLst/>
              </a:prstGeom>
              <a:solidFill>
                <a:srgbClr val="CBD1D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矩形 13"/>
              <p:cNvSpPr/>
              <p:nvPr userDrawn="1"/>
            </p:nvSpPr>
            <p:spPr>
              <a:xfrm>
                <a:off x="9120336" y="6741384"/>
                <a:ext cx="3060000" cy="144000"/>
              </a:xfrm>
              <a:prstGeom prst="rect">
                <a:avLst/>
              </a:prstGeom>
              <a:solidFill>
                <a:srgbClr val="2A323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4516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45160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45160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</a:pPr>
            <a:endParaRPr lang="en-US" sz="1200" b="0" i="0" u="none" strike="noStrike" cap="none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3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4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5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43200" marR="0" lvl="6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200400" marR="0" lvl="7" indent="0" algn="l" rtl="0">
              <a:spcBef>
                <a:spcPts val="0"/>
              </a:spcBef>
            </a:pPr>
            <a:endParaRPr lang="en-US" sz="1800" b="0" i="0" u="none" strike="noStrike" cap="none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0" marR="0" lvl="8" indent="0" algn="l" rtl="0">
              <a:spcBef>
                <a:spcPts val="0"/>
              </a:spcBef>
            </a:pPr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370936" y="1121434"/>
            <a:ext cx="8436634" cy="531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370936" y="166056"/>
            <a:ext cx="8436635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60000"/>
        <a:buFont typeface="Wingdings" panose="05000000000000000000" pitchFamily="2" charset="2"/>
        <a:buChar char="n"/>
        <a:defRPr lang="zh-CN" altLang="en-US" sz="2400" b="1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565525"/>
            <a:ext cx="2828925" cy="2835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Shape 8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17526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391400" y="0"/>
              <a:ext cx="17526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5400000">
              <a:off x="3962399" y="-2819400"/>
              <a:ext cx="1219199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rot="5400000">
              <a:off x="3809999" y="2819399"/>
              <a:ext cx="1219199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/>
          <p:nvPr/>
        </p:nvSpPr>
        <p:spPr>
          <a:xfrm>
            <a:off x="2057400" y="1363979"/>
            <a:ext cx="4953000" cy="1943100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D8D8D8"/>
              </a:gs>
              <a:gs pos="100000">
                <a:srgbClr val="CDE0F6"/>
              </a:gs>
            </a:gsLst>
            <a:lin ang="5400000" scaled="0"/>
          </a:gradFill>
          <a:ln w="412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139696" y="896112"/>
            <a:ext cx="5120639" cy="23042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2143123" y="2685152"/>
            <a:ext cx="5120639" cy="1581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4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3200" b="0" i="1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Thinking inside the box</a:t>
            </a:r>
          </a:p>
        </p:txBody>
      </p:sp>
      <p:grpSp>
        <p:nvGrpSpPr>
          <p:cNvPr id="97" name="Shape 97"/>
          <p:cNvGrpSpPr/>
          <p:nvPr/>
        </p:nvGrpSpPr>
        <p:grpSpPr>
          <a:xfrm>
            <a:off x="3886200" y="3840479"/>
            <a:ext cx="3276599" cy="1600199"/>
            <a:chOff x="5334000" y="4876800"/>
            <a:chExt cx="3276599" cy="1600199"/>
          </a:xfrm>
        </p:grpSpPr>
        <p:sp>
          <p:nvSpPr>
            <p:cNvPr id="98" name="Shape 98"/>
            <p:cNvSpPr/>
            <p:nvPr/>
          </p:nvSpPr>
          <p:spPr>
            <a:xfrm>
              <a:off x="5334000" y="4876800"/>
              <a:ext cx="3048000" cy="1600199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0000">
                  <a:srgbClr val="D8D8D8"/>
                </a:gs>
                <a:gs pos="100000">
                  <a:srgbClr val="CDE0F6"/>
                </a:gs>
              </a:gsLst>
              <a:lin ang="5400000" scaled="0"/>
            </a:gradFill>
            <a:ln w="41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86400" y="5029200"/>
              <a:ext cx="312419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Steven Miller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Twitter: @RadjQueryNinja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Blog: VanillaFolder.net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Github: VanillaNinja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idx="1"/>
          </p:nvPr>
        </p:nvSpPr>
        <p:spPr>
          <a:xfrm>
            <a:off x="304800" y="381000"/>
            <a:ext cx="859535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Dao of Web Design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609600" y="1600200"/>
            <a:ext cx="7848599" cy="3647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newborn is soft and tender,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crone, hard and stiff.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and animals, in life,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are supple and succulent;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death, withered and dry.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softness and tenderness are attributes of life,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hardness and stiffness, attributes of death.”</a:t>
            </a:r>
            <a:br>
              <a:rPr lang="en-US"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Tao Te Ching; 76 Flexibility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idx="1"/>
          </p:nvPr>
        </p:nvSpPr>
        <p:spPr>
          <a:xfrm>
            <a:off x="304800" y="381000"/>
            <a:ext cx="859535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Dao of Web Design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609600" y="1618833"/>
            <a:ext cx="7848599" cy="32932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FONTS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“… the same font, at the same point size on a Macintosh ‘looks smaller’ than on most Windows machines … if you embrace the adaptability philosophy 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doesn’t matter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304800" y="381000"/>
            <a:ext cx="859535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Dao of Web Design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609600" y="1600200"/>
            <a:ext cx="7848599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LAYOUTS </a:t>
            </a:r>
          </a:p>
          <a:p>
            <a:pPr marL="457200" marR="0" lvl="1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“As with fixed font sizes, fixed page layout can lead to accessibility problems on the web.”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idx="1"/>
          </p:nvPr>
        </p:nvSpPr>
        <p:spPr>
          <a:xfrm>
            <a:off x="274319" y="838200"/>
            <a:ext cx="8595359" cy="48646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Forward</a:t>
            </a:r>
          </a:p>
          <a:p>
            <a:pPr marL="0" marR="0" lvl="0" indent="0" algn="ctr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IYAD-WYAD-YAG-WYAG*</a:t>
            </a:r>
          </a:p>
          <a:p>
            <a:pPr marL="0" marR="0" lvl="0" indent="0" algn="ctr" rtl="0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*If you always do – what you always did</a:t>
            </a:r>
          </a:p>
          <a:p>
            <a:pPr marL="0" marR="0" lvl="0" indent="0" algn="ctr" rtl="0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you’ll always get – what you always got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idx="1"/>
          </p:nvPr>
        </p:nvSpPr>
        <p:spPr>
          <a:xfrm>
            <a:off x="274319" y="762000"/>
            <a:ext cx="8595359" cy="50170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Innovation</a:t>
            </a:r>
          </a:p>
          <a:p>
            <a:pPr marL="0" marR="0" lvl="0" indent="0" algn="ctr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IYAD-WYAD-YS*</a:t>
            </a:r>
          </a:p>
          <a:p>
            <a:pPr marL="0" marR="0" lvl="0" indent="0" algn="ctr" rtl="0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*If you always do – what you always did</a:t>
            </a:r>
          </a:p>
          <a:p>
            <a:pPr marL="0" marR="0" lvl="0" indent="0" algn="ctr" rtl="0">
              <a:spcBef>
                <a:spcPts val="56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you’re screwed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04800" y="685800"/>
            <a:ext cx="8591550" cy="10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idx="1"/>
          </p:nvPr>
        </p:nvSpPr>
        <p:spPr>
          <a:xfrm>
            <a:off x="274319" y="2286000"/>
            <a:ext cx="8595359" cy="3950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Flexible, grid-based layout</a:t>
            </a:r>
          </a:p>
          <a:p>
            <a:pPr marL="0" marR="0" lvl="0" indent="0" algn="l" rtl="0">
              <a:spcBef>
                <a:spcPts val="10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Flexible images and media</a:t>
            </a:r>
          </a:p>
          <a:p>
            <a:pPr marL="0" marR="0" lvl="0" indent="0" algn="l" rtl="0">
              <a:spcBef>
                <a:spcPts val="10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CSS3 Media queries</a:t>
            </a:r>
          </a:p>
          <a:p>
            <a:pPr marL="0" marR="0" lvl="0" indent="0" algn="l" rtl="0">
              <a:spcBef>
                <a:spcPts val="10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Feature Detection / Polyfills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9655">
            <a:off x="5181791" y="459724"/>
            <a:ext cx="2828924" cy="2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09675"/>
            <a:ext cx="1908175" cy="44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1" y="1877361"/>
            <a:ext cx="7334250" cy="68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533400" y="2986207"/>
            <a:ext cx="822960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 = Relativity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33" y="2294466"/>
            <a:ext cx="7327899" cy="217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609600" y="2209800"/>
            <a:ext cx="8077199" cy="2215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for Font size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 = 12pt = 16px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9655">
            <a:off x="3521092" y="775996"/>
            <a:ext cx="2508189" cy="251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887" y="1371600"/>
            <a:ext cx="7072313" cy="7138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“Borrowed” Knowledge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066800"/>
            <a:ext cx="7791449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25" y="1066800"/>
            <a:ext cx="7864475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177116"/>
            <a:ext cx="8761412" cy="32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646006" y="1185208"/>
            <a:ext cx="3925994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Column grid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L/R margins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5334000" y="1185208"/>
            <a:ext cx="3124199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gutters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columns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646004" y="304800"/>
            <a:ext cx="800269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Pizzamore 960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grid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64" y="1295400"/>
            <a:ext cx="8005236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5340926" y="1447800"/>
            <a:ext cx="3200401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Navigation – 5 column</a:t>
            </a:r>
          </a:p>
        </p:txBody>
      </p:sp>
      <p:sp>
        <p:nvSpPr>
          <p:cNvPr id="249" name="Shape 249"/>
          <p:cNvSpPr/>
          <p:nvPr/>
        </p:nvSpPr>
        <p:spPr>
          <a:xfrm>
            <a:off x="605364" y="1905000"/>
            <a:ext cx="8001000" cy="1015662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Banner – 12 column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371600" y="3048000"/>
            <a:ext cx="6476999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Site Blurb – 10 column</a:t>
            </a:r>
          </a:p>
        </p:txBody>
      </p:sp>
      <p:sp>
        <p:nvSpPr>
          <p:cNvPr id="251" name="Shape 251"/>
          <p:cNvSpPr/>
          <p:nvPr/>
        </p:nvSpPr>
        <p:spPr>
          <a:xfrm>
            <a:off x="609599" y="3456801"/>
            <a:ext cx="8001000" cy="830996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 Area – 12 column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609599" y="4419600"/>
            <a:ext cx="8001000" cy="646331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 Roll – 12 column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1371599" y="6047601"/>
            <a:ext cx="6476999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Footer – 10 column</a:t>
            </a:r>
          </a:p>
        </p:txBody>
      </p:sp>
      <p:sp>
        <p:nvSpPr>
          <p:cNvPr id="254" name="Shape 254"/>
          <p:cNvSpPr/>
          <p:nvPr/>
        </p:nvSpPr>
        <p:spPr>
          <a:xfrm>
            <a:off x="609600" y="3837801"/>
            <a:ext cx="5867400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 – 9 column</a:t>
            </a:r>
          </a:p>
        </p:txBody>
      </p:sp>
      <p:sp>
        <p:nvSpPr>
          <p:cNvPr id="255" name="Shape 255"/>
          <p:cNvSpPr/>
          <p:nvPr/>
        </p:nvSpPr>
        <p:spPr>
          <a:xfrm>
            <a:off x="6709835" y="3837800"/>
            <a:ext cx="1900764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Posts – 5 column</a:t>
            </a:r>
          </a:p>
        </p:txBody>
      </p:sp>
      <p:sp>
        <p:nvSpPr>
          <p:cNvPr id="256" name="Shape 256"/>
          <p:cNvSpPr/>
          <p:nvPr/>
        </p:nvSpPr>
        <p:spPr>
          <a:xfrm>
            <a:off x="605362" y="381000"/>
            <a:ext cx="800100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Pizzamore Content Inventory</a:t>
            </a:r>
          </a:p>
        </p:txBody>
      </p:sp>
      <p:sp>
        <p:nvSpPr>
          <p:cNvPr id="257" name="Shape 257"/>
          <p:cNvSpPr/>
          <p:nvPr/>
        </p:nvSpPr>
        <p:spPr>
          <a:xfrm>
            <a:off x="609600" y="2135832"/>
            <a:ext cx="7238998" cy="646331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Title Image – 11 column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5410200" y="2286000"/>
            <a:ext cx="3124199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 Image – 5 column</a:t>
            </a:r>
          </a:p>
        </p:txBody>
      </p:sp>
      <p:sp>
        <p:nvSpPr>
          <p:cNvPr id="259" name="Shape 259"/>
          <p:cNvSpPr/>
          <p:nvPr/>
        </p:nvSpPr>
        <p:spPr>
          <a:xfrm>
            <a:off x="1371600" y="2466200"/>
            <a:ext cx="4495800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 Text– 7 column</a:t>
            </a:r>
          </a:p>
        </p:txBody>
      </p:sp>
      <p:grpSp>
        <p:nvGrpSpPr>
          <p:cNvPr id="260" name="Shape 260"/>
          <p:cNvGrpSpPr/>
          <p:nvPr/>
        </p:nvGrpSpPr>
        <p:grpSpPr>
          <a:xfrm>
            <a:off x="1371600" y="5221069"/>
            <a:ext cx="6476999" cy="646331"/>
            <a:chOff x="1371600" y="5222671"/>
            <a:chExt cx="6476999" cy="646331"/>
          </a:xfrm>
        </p:grpSpPr>
        <p:sp>
          <p:nvSpPr>
            <p:cNvPr id="261" name="Shape 261"/>
            <p:cNvSpPr/>
            <p:nvPr/>
          </p:nvSpPr>
          <p:spPr>
            <a:xfrm>
              <a:off x="1371600" y="5222671"/>
              <a:ext cx="6476999" cy="646331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0000">
                  <a:srgbClr val="F2F2F2"/>
                </a:gs>
                <a:gs pos="100000">
                  <a:srgbClr val="CDE0F6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Links – 10 column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371600" y="5545835"/>
              <a:ext cx="3200401" cy="27699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0000">
                  <a:srgbClr val="F2F2F2"/>
                </a:gs>
                <a:gs pos="100000">
                  <a:srgbClr val="CDE0F6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Menu Links – 5 column</a:t>
              </a:r>
            </a:p>
          </p:txBody>
        </p:sp>
        <p:sp>
          <p:nvSpPr>
            <p:cNvPr id="263" name="Shape 263"/>
            <p:cNvSpPr/>
            <p:nvPr/>
          </p:nvSpPr>
          <p:spPr>
            <a:xfrm>
              <a:off x="4648198" y="5545666"/>
              <a:ext cx="3200401" cy="27699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0000">
                  <a:srgbClr val="F2F2F2"/>
                </a:gs>
                <a:gs pos="100000">
                  <a:srgbClr val="CDE0F6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Spice Links – 5 column</a:t>
              </a:r>
            </a:p>
          </p:txBody>
        </p:sp>
      </p:grpSp>
      <p:sp>
        <p:nvSpPr>
          <p:cNvPr id="264" name="Shape 264"/>
          <p:cNvSpPr/>
          <p:nvPr/>
        </p:nvSpPr>
        <p:spPr>
          <a:xfrm>
            <a:off x="1371600" y="4676001"/>
            <a:ext cx="6476999" cy="276998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100000">
                <a:srgbClr val="CDE0F6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 Roll Content – 10 column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15756">
            <a:off x="164350" y="2065245"/>
            <a:ext cx="2828925" cy="2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37" y="3177116"/>
            <a:ext cx="8035925" cy="32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533400" y="1185208"/>
            <a:ext cx="4230793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 9 Columns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710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wide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653625" y="358913"/>
            <a:ext cx="799507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Pizzamore Content Area  Layout</a:t>
            </a:r>
          </a:p>
        </p:txBody>
      </p:sp>
      <p:sp>
        <p:nvSpPr>
          <p:cNvPr id="273" name="Shape 273"/>
          <p:cNvSpPr/>
          <p:nvPr/>
        </p:nvSpPr>
        <p:spPr>
          <a:xfrm>
            <a:off x="4763767" y="1185208"/>
            <a:ext cx="4151632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Posts 3 Columns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230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wide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058333" y="1295400"/>
            <a:ext cx="7315200" cy="30469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img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  max-width: </a:t>
            </a:r>
            <a:r>
              <a:rPr lang="en-US" sz="4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  height: </a:t>
            </a:r>
            <a:r>
              <a:rPr lang="en-US" sz="4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279" name="Shape 279"/>
          <p:cNvSpPr/>
          <p:nvPr/>
        </p:nvSpPr>
        <p:spPr>
          <a:xfrm>
            <a:off x="653622" y="44827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 Images</a:t>
            </a: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58333" y="1295400"/>
            <a:ext cx="7315200" cy="5262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img,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embed,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object,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video{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  max-width: </a:t>
            </a:r>
            <a:r>
              <a:rPr lang="en-US" sz="4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  height: </a:t>
            </a:r>
            <a:r>
              <a:rPr lang="en-US" sz="4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auto</a:t>
            </a: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285" name="Shape 285"/>
          <p:cNvSpPr/>
          <p:nvPr/>
        </p:nvSpPr>
        <p:spPr>
          <a:xfrm>
            <a:off x="653622" y="44827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 Media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533400" y="2096392"/>
            <a:ext cx="7995072" cy="4339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style sheet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@media </a:t>
            </a:r>
            <a:r>
              <a:rPr lang="en-US" sz="32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screen and (min-width: 1024px)</a:t>
            </a:r>
            <a:r>
              <a:rPr lang="en-US" sz="3200" b="1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body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    font-size: 120%;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33400" y="1087398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533400" y="2099369"/>
            <a:ext cx="8261778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attribute on 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element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&lt;link rel="stylesheet“ href=“style/big.css" media="</a:t>
            </a: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screen and (min-width: 1024px)</a:t>
            </a: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"/&gt;</a:t>
            </a:r>
          </a:p>
        </p:txBody>
      </p:sp>
      <p:sp>
        <p:nvSpPr>
          <p:cNvPr id="297" name="Shape 297"/>
          <p:cNvSpPr/>
          <p:nvPr/>
        </p:nvSpPr>
        <p:spPr>
          <a:xfrm>
            <a:off x="533400" y="1090375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533400" y="2095028"/>
            <a:ext cx="7995072" cy="20621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use 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@import url(“big.css")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screen and (min-width: 1024px)</a:t>
            </a:r>
            <a:r>
              <a:rPr lang="en-US" sz="32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</p:txBody>
      </p:sp>
      <p:sp>
        <p:nvSpPr>
          <p:cNvPr id="303" name="Shape 303"/>
          <p:cNvSpPr/>
          <p:nvPr/>
        </p:nvSpPr>
        <p:spPr>
          <a:xfrm>
            <a:off x="533400" y="1086033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62" y="341312"/>
            <a:ext cx="8497887" cy="61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“Borrowed” Stuff</a:t>
            </a:r>
          </a:p>
        </p:txBody>
      </p:sp>
      <p:sp>
        <p:nvSpPr>
          <p:cNvPr id="113" name="Shape 113"/>
          <p:cNvSpPr/>
          <p:nvPr/>
        </p:nvSpPr>
        <p:spPr>
          <a:xfrm>
            <a:off x="448731" y="5257800"/>
            <a:ext cx="4504266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thanks to all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contributed to … 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533400" y="2095028"/>
            <a:ext cx="7995072" cy="2800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for canvas size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&lt;meta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name="viewport"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   content="initial-scale=1.0, width=device-width"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16024E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</a:p>
        </p:txBody>
      </p:sp>
      <p:sp>
        <p:nvSpPr>
          <p:cNvPr id="309" name="Shape 309"/>
          <p:cNvSpPr/>
          <p:nvPr/>
        </p:nvSpPr>
        <p:spPr>
          <a:xfrm>
            <a:off x="533400" y="1086033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762000" y="2057400"/>
            <a:ext cx="7848599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pol·y·fill /’pälēfil/ </a:t>
            </a:r>
            <a:r>
              <a:rPr lang="en-US" sz="6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n.</a:t>
            </a: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shim that mimics a future API, providing fallback functionality to older browsers.” – Paul Irish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609600" y="1612879"/>
            <a:ext cx="7848599" cy="360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fea·ture de·tec·tion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/’fēCHər diˈtekSHən/ </a:t>
            </a:r>
            <a:r>
              <a:rPr lang="en-US" sz="5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n.</a:t>
            </a: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“[A method] to reliably discern what the various browsers can and cannot do.” – modernizr.com</a:t>
            </a: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533400" y="1910476"/>
            <a:ext cx="7995072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Graceful Degradation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Progressive Enhancement</a:t>
            </a: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15119">
            <a:off x="6259498" y="4263741"/>
            <a:ext cx="2828924" cy="2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12" y="1306512"/>
            <a:ext cx="8523287" cy="425608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533400" y="45720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 First</a:t>
            </a:r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533400" y="60960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Design Tools</a:t>
            </a:r>
          </a:p>
        </p:txBody>
      </p:sp>
      <p:sp>
        <p:nvSpPr>
          <p:cNvPr id="337" name="Shape 337"/>
          <p:cNvSpPr/>
          <p:nvPr/>
        </p:nvSpPr>
        <p:spPr>
          <a:xfrm>
            <a:off x="533400" y="1600200"/>
            <a:ext cx="7543800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 Resizing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Resizer (Bookmarklet): codebomber.com/jquery/resizer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sizes at once (hosted): mattkersley.com/responsive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Responsivepx (test local): responsivepx.com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Scaling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FitTextjs -  fittextjs.com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Calculators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Fluid Grid Calculator: csswizardry.com/fluid-grids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px to em calculator - pxtoem.com</a:t>
            </a:r>
          </a:p>
        </p:txBody>
      </p:sp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533400" y="60960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Polyfill Tools</a:t>
            </a:r>
          </a:p>
        </p:txBody>
      </p:sp>
      <p:sp>
        <p:nvSpPr>
          <p:cNvPr id="343" name="Shape 343"/>
          <p:cNvSpPr/>
          <p:nvPr/>
        </p:nvSpPr>
        <p:spPr>
          <a:xfrm>
            <a:off x="533400" y="1600200"/>
            <a:ext cx="7543800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Here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Modernizr: modernizr.com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Respond.js: github.com/scottjehl/Respond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CSS3 Media Queries.js: code.google.com/p/css3-mediaqueries-js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Browser Features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Haz.io: haz.io</a:t>
            </a: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533400" y="609600"/>
            <a:ext cx="799507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Reads</a:t>
            </a:r>
          </a:p>
        </p:txBody>
      </p:sp>
      <p:sp>
        <p:nvSpPr>
          <p:cNvPr id="349" name="Shape 349"/>
          <p:cNvSpPr/>
          <p:nvPr/>
        </p:nvSpPr>
        <p:spPr>
          <a:xfrm>
            <a:off x="533400" y="1600200"/>
            <a:ext cx="7543800" cy="3970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Responsive Web Design: abookapart.com/products/responsive-web-design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Adaptive Web Design: easy-readers.net/books/adaptive-web-design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 First: abookapart.com/products/mobile-first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Blogs: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Tricks: css-tricks.com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Apart: alistapart.com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Modo:  designmodo.com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DAO of Web Design: www.alistapart.com/articles/dao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Redefining web: trentwalton.com/2012/02/02/redefined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565525"/>
            <a:ext cx="2828925" cy="2835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Shape 35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56" name="Shape 356"/>
            <p:cNvSpPr/>
            <p:nvPr/>
          </p:nvSpPr>
          <p:spPr>
            <a:xfrm>
              <a:off x="0" y="0"/>
              <a:ext cx="17526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7391400" y="0"/>
              <a:ext cx="17526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rot="5400000">
              <a:off x="3962399" y="-2819400"/>
              <a:ext cx="1219199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 rot="5400000">
              <a:off x="3809999" y="2819399"/>
              <a:ext cx="1219199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0" name="Shape 360"/>
          <p:cNvSpPr/>
          <p:nvPr/>
        </p:nvSpPr>
        <p:spPr>
          <a:xfrm>
            <a:off x="2057400" y="1363979"/>
            <a:ext cx="4953000" cy="1943100"/>
          </a:xfrm>
          <a:prstGeom prst="rect">
            <a:avLst/>
          </a:prstGeom>
          <a:gradFill>
            <a:gsLst>
              <a:gs pos="0">
                <a:srgbClr val="D8D8D8"/>
              </a:gs>
              <a:gs pos="50000">
                <a:srgbClr val="D8D8D8"/>
              </a:gs>
              <a:gs pos="100000">
                <a:srgbClr val="CDE0F6"/>
              </a:gs>
            </a:gsLst>
            <a:lin ang="5400000" scaled="0"/>
          </a:gradFill>
          <a:ln w="412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ctrTitle"/>
          </p:nvPr>
        </p:nvSpPr>
        <p:spPr>
          <a:xfrm>
            <a:off x="2139696" y="1363979"/>
            <a:ext cx="4794504" cy="18364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grpSp>
        <p:nvGrpSpPr>
          <p:cNvPr id="362" name="Shape 362"/>
          <p:cNvGrpSpPr/>
          <p:nvPr/>
        </p:nvGrpSpPr>
        <p:grpSpPr>
          <a:xfrm>
            <a:off x="3886200" y="3840479"/>
            <a:ext cx="3276599" cy="1600199"/>
            <a:chOff x="5334000" y="4876800"/>
            <a:chExt cx="3276599" cy="1600199"/>
          </a:xfrm>
        </p:grpSpPr>
        <p:sp>
          <p:nvSpPr>
            <p:cNvPr id="363" name="Shape 363"/>
            <p:cNvSpPr/>
            <p:nvPr/>
          </p:nvSpPr>
          <p:spPr>
            <a:xfrm>
              <a:off x="5334000" y="4876800"/>
              <a:ext cx="3048000" cy="1600199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0000">
                  <a:srgbClr val="D8D8D8"/>
                </a:gs>
                <a:gs pos="100000">
                  <a:srgbClr val="CDE0F6"/>
                </a:gs>
              </a:gsLst>
              <a:lin ang="5400000" scaled="0"/>
            </a:gradFill>
            <a:ln w="41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486400" y="5029200"/>
              <a:ext cx="312419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Steven Miller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Twitter: @RadjQueryNinja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Blog: VanillaFolder.net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Github: VanillaNinja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119"/>
          <p:cNvGrpSpPr/>
          <p:nvPr/>
        </p:nvGrpSpPr>
        <p:grpSpPr>
          <a:xfrm>
            <a:off x="2057400" y="990600"/>
            <a:ext cx="4975224" cy="5549900"/>
            <a:chOff x="2057400" y="990600"/>
            <a:chExt cx="4975224" cy="5549900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57400" y="990600"/>
              <a:ext cx="4648200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Shape 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3000" y="5029200"/>
              <a:ext cx="2079624" cy="151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990600" y="1905000"/>
            <a:ext cx="6858000" cy="327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the most</a:t>
            </a:r>
          </a:p>
          <a:p>
            <a:pPr marL="0" marR="0" lvl="0" indent="0" algn="ctr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frustrating part of</a:t>
            </a:r>
          </a:p>
          <a:p>
            <a:pPr marL="0" marR="0" lvl="0" indent="0" algn="ctr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development?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7602">
            <a:off x="1743745" y="11449"/>
            <a:ext cx="2828924" cy="2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62" y="1600200"/>
            <a:ext cx="4224337" cy="484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62" y="1319212"/>
            <a:ext cx="4249736" cy="5157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533400" y="1487269"/>
            <a:ext cx="8001000" cy="3693318"/>
          </a:xfrm>
          <a:prstGeom prst="rect">
            <a:avLst/>
          </a:prstGeom>
          <a:gradFill>
            <a:gsLst>
              <a:gs pos="0">
                <a:schemeClr val="lt1"/>
              </a:gs>
              <a:gs pos="77000">
                <a:srgbClr val="E6E6E6"/>
              </a:gs>
              <a:gs pos="100000">
                <a:srgbClr val="A1C4EF"/>
              </a:gs>
            </a:gsLst>
            <a:lin ang="0" scaled="0"/>
          </a:gra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&lt;link href="all.css" rel="stylesheet" type="text/css"/&gt;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&lt;!--[if IE]&gt;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    &lt;link href="ie.css" rel="stylesheet" type="text/css"/&gt;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&lt;![endif]--&gt;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&lt;!--[if lt IE 7]&gt;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    &lt;link href="ie.below.7.css" rel="stylesheet" type="text/css"/&gt;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&lt;![endif]--&gt;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&lt;!--[if !lt IE 7]&gt;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    &lt;link href=“newer.css" rel="stylesheet" type="text/css"/&gt;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&lt;!--&lt;![endif]--&gt;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&lt;!--[if !IE]&gt;--&gt;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    &lt;link href="not.ie.css" rel="stylesheet" type="text/css"/&gt;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24E10"/>
                </a:solidFill>
                <a:latin typeface="Arial"/>
                <a:ea typeface="Arial"/>
                <a:cs typeface="Arial"/>
                <a:sym typeface="Arial"/>
              </a:rPr>
              <a:t>&lt;!--&lt;![endif]--&gt;</a:t>
            </a:r>
          </a:p>
        </p:txBody>
      </p:sp>
      <p:sp>
        <p:nvSpPr>
          <p:cNvPr id="136" name="Shape 136"/>
          <p:cNvSpPr/>
          <p:nvPr/>
        </p:nvSpPr>
        <p:spPr>
          <a:xfrm>
            <a:off x="533400" y="5373469"/>
            <a:ext cx="8001000" cy="646331"/>
          </a:xfrm>
          <a:prstGeom prst="rect">
            <a:avLst/>
          </a:prstGeom>
          <a:gradFill>
            <a:gsLst>
              <a:gs pos="0">
                <a:schemeClr val="lt1"/>
              </a:gs>
              <a:gs pos="77000">
                <a:srgbClr val="E6E6E6"/>
              </a:gs>
              <a:gs pos="100000">
                <a:srgbClr val="A1C4EF"/>
              </a:gs>
            </a:gsLst>
            <a:lin ang="0" scaled="0"/>
          </a:gradFill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.widget{ display: block; width: 200; float: left; }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html .widget { zoom: 1;}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8125" y="56401"/>
            <a:ext cx="8591550" cy="10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Browser Hacks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idx="1"/>
          </p:nvPr>
        </p:nvSpPr>
        <p:spPr>
          <a:xfrm>
            <a:off x="304800" y="990600"/>
            <a:ext cx="859535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Bother?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09600" y="2228433"/>
            <a:ext cx="7848599" cy="2800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like pretty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“Several studies have conclusively shown that 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attractive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 interfaces are easier to use than [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ugly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interfaces”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Pragmatic Thinking &amp; Learning</a:t>
            </a: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Andy Hunt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91" y="-7200"/>
            <a:ext cx="2445599" cy="24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00" y="-9525"/>
            <a:ext cx="2447924" cy="24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892" y="2447923"/>
            <a:ext cx="951861" cy="1437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Shape 152"/>
          <p:cNvGrpSpPr/>
          <p:nvPr/>
        </p:nvGrpSpPr>
        <p:grpSpPr>
          <a:xfrm>
            <a:off x="0" y="2382458"/>
            <a:ext cx="5992424" cy="1514982"/>
            <a:chOff x="0" y="2382458"/>
            <a:chExt cx="5992424" cy="1514982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2382458"/>
              <a:ext cx="2003698" cy="1502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Shape 1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06498" y="2411514"/>
              <a:ext cx="1485926" cy="1485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Shape 1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27787" y="2447923"/>
              <a:ext cx="1078711" cy="1449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Shape 1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00200" y="2447923"/>
              <a:ext cx="1836053" cy="14495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Shape 157"/>
          <p:cNvGrpSpPr/>
          <p:nvPr/>
        </p:nvGrpSpPr>
        <p:grpSpPr>
          <a:xfrm>
            <a:off x="4935133" y="2323"/>
            <a:ext cx="3987465" cy="2445600"/>
            <a:chOff x="4935133" y="2323"/>
            <a:chExt cx="3987465" cy="2445600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77000" y="2325"/>
              <a:ext cx="2445599" cy="2445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Shape 1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935133" y="2323"/>
              <a:ext cx="2017618" cy="2445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Shape 1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9416" y="3885233"/>
            <a:ext cx="3995586" cy="296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4398" y="3897335"/>
            <a:ext cx="4038601" cy="29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92007" y="2382458"/>
            <a:ext cx="1477718" cy="158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idx="1"/>
          </p:nvPr>
        </p:nvSpPr>
        <p:spPr>
          <a:xfrm>
            <a:off x="320039" y="1688591"/>
            <a:ext cx="8595359" cy="3950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Dao of Web Design</a:t>
            </a:r>
          </a:p>
          <a:p>
            <a:pPr marL="0" marR="0" lvl="0" indent="0" algn="ctr" rtl="0"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John Allsopp</a:t>
            </a:r>
          </a:p>
          <a:p>
            <a:pPr marL="0" marR="0" lvl="0" indent="0" algn="ctr" rtl="0"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7, 2000</a:t>
            </a:r>
          </a:p>
          <a:p>
            <a:pPr marL="0" marR="0" lvl="0" indent="0" algn="ctr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http://www.alistapart.com/articles/dao/</a:t>
            </a: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6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A000120140530A99PPBG">
  <a:themeElements>
    <a:clrScheme name="KSO_BLUE3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070C0"/>
      </a:accent1>
      <a:accent2>
        <a:srgbClr val="6A63CB"/>
      </a:accent2>
      <a:accent3>
        <a:srgbClr val="4040A2"/>
      </a:accent3>
      <a:accent4>
        <a:srgbClr val="AACC03"/>
      </a:accent4>
      <a:accent5>
        <a:srgbClr val="8542A0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5">
      <a:majorFont>
        <a:latin typeface="Broadway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A000120150716A18PPBG</Template>
  <TotalTime>42</TotalTime>
  <Words>849</Words>
  <Application>Microsoft Office PowerPoint</Application>
  <PresentationFormat>全屏显示(4:3)</PresentationFormat>
  <Paragraphs>189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宋体</vt:lpstr>
      <vt:lpstr>幼圆</vt:lpstr>
      <vt:lpstr>微软雅黑</vt:lpstr>
      <vt:lpstr>Arial</vt:lpstr>
      <vt:lpstr>Calibri</vt:lpstr>
      <vt:lpstr>Wingdings</vt:lpstr>
      <vt:lpstr>A000120140530A99PPBG</vt:lpstr>
      <vt:lpstr>Responsive Web Design</vt:lpstr>
      <vt:lpstr>“Borrowed” Knowledge</vt:lpstr>
      <vt:lpstr>Other “Borrowed” Stuff</vt:lpstr>
      <vt:lpstr>PowerPoint 演示文稿</vt:lpstr>
      <vt:lpstr>PowerPoint 演示文稿</vt:lpstr>
      <vt:lpstr>CSS Browser Hacks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Responsive Web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</dc:title>
  <cp:lastModifiedBy>jasper.qiu</cp:lastModifiedBy>
  <cp:revision>2</cp:revision>
  <dcterms:modified xsi:type="dcterms:W3CDTF">2016-05-20T06:58:12Z</dcterms:modified>
</cp:coreProperties>
</file>